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4" ContentType="video/unknown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7D9"/>
          </a:solidFill>
        </a:fill>
      </a:tcStyle>
    </a:wholeTbl>
    <a:band2H>
      <a:tcTxStyle b="def" i="def"/>
      <a:tcStyle>
        <a:tcBdr/>
        <a:fill>
          <a:solidFill>
            <a:srgbClr val="E9EC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4DED8"/>
          </a:solidFill>
        </a:fill>
      </a:tcStyle>
    </a:wholeTbl>
    <a:band2H>
      <a:tcTxStyle b="def" i="def"/>
      <a:tcStyle>
        <a:tcBdr/>
        <a:fill>
          <a:solidFill>
            <a:srgbClr val="F2EF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2D6"/>
          </a:solidFill>
        </a:fill>
      </a:tcStyle>
    </a:wholeTbl>
    <a:band2H>
      <a:tcTxStyle b="def" i="def"/>
      <a:tcStyle>
        <a:tcBdr/>
        <a:fill>
          <a:solidFill>
            <a:srgbClr val="EAEA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6.jpe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>
            <a:off x="571499" y="4749800"/>
            <a:ext cx="11868096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571500" y="5016500"/>
            <a:ext cx="118618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98422"/>
          </a:xfrm>
          <a:prstGeom prst="rect">
            <a:avLst/>
          </a:prstGeom>
        </p:spPr>
        <p:txBody>
          <a:bodyPr/>
          <a:lstStyle>
            <a:lvl1pPr marL="0" indent="0" algn="ctr" defTabSz="457200">
              <a:spcBef>
                <a:spcPts val="0"/>
              </a:spcBef>
              <a:buSzTx/>
              <a:buFontTx/>
              <a:buNone/>
              <a:defRPr sz="2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787400" indent="-330200" algn="ctr" defTabSz="457200">
              <a:spcBef>
                <a:spcPts val="0"/>
              </a:spcBef>
              <a:buFontTx/>
              <a:defRPr sz="2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1244600" indent="-330200" algn="ctr" defTabSz="457200">
              <a:spcBef>
                <a:spcPts val="0"/>
              </a:spcBef>
              <a:buFontTx/>
              <a:defRPr sz="2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1701800" indent="-330200" algn="ctr" defTabSz="457200">
              <a:spcBef>
                <a:spcPts val="0"/>
              </a:spcBef>
              <a:buFontTx/>
              <a:defRPr sz="2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2159000" indent="-330200" algn="ctr" defTabSz="457200">
              <a:spcBef>
                <a:spcPts val="0"/>
              </a:spcBef>
              <a:buFontTx/>
              <a:defRPr sz="2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“Type a quote here.”"/>
          <p:cNvSpPr txBox="1"/>
          <p:nvPr>
            <p:ph type="body" sz="quarter" idx="13"/>
          </p:nvPr>
        </p:nvSpPr>
        <p:spPr>
          <a:xfrm>
            <a:off x="1270000" y="4292600"/>
            <a:ext cx="10464800" cy="711200"/>
          </a:xfrm>
          <a:prstGeom prst="rect">
            <a:avLst/>
          </a:prstGeom>
        </p:spPr>
        <p:txBody>
          <a:bodyPr anchor="ctr"/>
          <a:lstStyle/>
          <a:p>
            <a:pPr marL="0" indent="0" algn="ctr" defTabSz="457200">
              <a:spcBef>
                <a:spcPts val="2400"/>
              </a:spcBef>
              <a:buSzTx/>
              <a:buFontTx/>
              <a:buNone/>
              <a:defRPr sz="4000"/>
            </a:pP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Image"/>
          <p:cNvSpPr/>
          <p:nvPr>
            <p:ph type="pic" idx="13"/>
          </p:nvPr>
        </p:nvSpPr>
        <p:spPr>
          <a:xfrm>
            <a:off x="-177800" y="0"/>
            <a:ext cx="133731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Line"/>
          <p:cNvSpPr/>
          <p:nvPr/>
        </p:nvSpPr>
        <p:spPr>
          <a:xfrm>
            <a:off x="7543799" y="7975599"/>
            <a:ext cx="3" cy="1422530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3" name="Image"/>
          <p:cNvSpPr/>
          <p:nvPr>
            <p:ph type="pic" idx="13"/>
          </p:nvPr>
        </p:nvSpPr>
        <p:spPr>
          <a:xfrm>
            <a:off x="0" y="-25400"/>
            <a:ext cx="13004800" cy="77253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anchor="ctr"/>
          <a:lstStyle/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/>
        </p:nvSpPr>
        <p:spPr>
          <a:xfrm>
            <a:off x="571500" y="4864099"/>
            <a:ext cx="5334477" cy="5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2" name="Image"/>
          <p:cNvSpPr/>
          <p:nvPr>
            <p:ph type="pic" idx="13"/>
          </p:nvPr>
        </p:nvSpPr>
        <p:spPr>
          <a:xfrm>
            <a:off x="4775200" y="0"/>
            <a:ext cx="15392400" cy="9766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Line"/>
          <p:cNvSpPr/>
          <p:nvPr/>
        </p:nvSpPr>
        <p:spPr>
          <a:xfrm>
            <a:off x="571500" y="1968499"/>
            <a:ext cx="5073394" cy="135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0" name="Image"/>
          <p:cNvSpPr/>
          <p:nvPr>
            <p:ph type="pic" idx="13"/>
          </p:nvPr>
        </p:nvSpPr>
        <p:spPr>
          <a:xfrm>
            <a:off x="6477000" y="-152400"/>
            <a:ext cx="6654800" cy="990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" name="Title Text"/>
          <p:cNvSpPr txBox="1"/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2" name="Body Level One…"/>
          <p:cNvSpPr txBox="1"/>
          <p:nvPr>
            <p:ph type="body" sz="half" idx="1"/>
          </p:nvPr>
        </p:nvSpPr>
        <p:spPr>
          <a:xfrm>
            <a:off x="571500" y="2222500"/>
            <a:ext cx="5080000" cy="6667500"/>
          </a:xfrm>
          <a:prstGeom prst="rect">
            <a:avLst/>
          </a:prstGeom>
        </p:spPr>
        <p:txBody>
          <a:bodyPr/>
          <a:lstStyle>
            <a:lvl1pPr marL="330200" indent="-330200">
              <a:spcBef>
                <a:spcPts val="3000"/>
              </a:spcBef>
              <a:defRPr sz="2600">
                <a:latin typeface="+mn-lt"/>
                <a:ea typeface="+mn-ea"/>
                <a:cs typeface="+mn-cs"/>
                <a:sym typeface="Helvetica Neue"/>
              </a:defRPr>
            </a:lvl1pPr>
            <a:lvl2pPr marL="660400" indent="-330200">
              <a:spcBef>
                <a:spcPts val="3000"/>
              </a:spcBef>
              <a:defRPr sz="2600">
                <a:latin typeface="+mn-lt"/>
                <a:ea typeface="+mn-ea"/>
                <a:cs typeface="+mn-cs"/>
                <a:sym typeface="Helvetica Neue"/>
              </a:defRPr>
            </a:lvl2pPr>
            <a:lvl3pPr marL="990600" indent="-330200">
              <a:spcBef>
                <a:spcPts val="3000"/>
              </a:spcBef>
              <a:defRPr sz="2600">
                <a:latin typeface="+mn-lt"/>
                <a:ea typeface="+mn-ea"/>
                <a:cs typeface="+mn-cs"/>
                <a:sym typeface="Helvetica Neue"/>
              </a:defRPr>
            </a:lvl3pPr>
            <a:lvl4pPr marL="1320800" indent="-330200">
              <a:spcBef>
                <a:spcPts val="3000"/>
              </a:spcBef>
              <a:defRPr sz="2600">
                <a:latin typeface="+mn-lt"/>
                <a:ea typeface="+mn-ea"/>
                <a:cs typeface="+mn-cs"/>
                <a:sym typeface="Helvetica Neue"/>
              </a:defRPr>
            </a:lvl4pPr>
            <a:lvl5pPr marL="1651000" indent="-330200">
              <a:spcBef>
                <a:spcPts val="3000"/>
              </a:spcBef>
              <a:defRPr sz="26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xfrm>
            <a:off x="510743" y="9199778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Body Level One…"/>
          <p:cNvSpPr txBox="1"/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Line"/>
          <p:cNvSpPr/>
          <p:nvPr/>
        </p:nvSpPr>
        <p:spPr>
          <a:xfrm flipH="1">
            <a:off x="9055097" y="507999"/>
            <a:ext cx="129" cy="7975633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9" name="Line"/>
          <p:cNvSpPr/>
          <p:nvPr/>
        </p:nvSpPr>
        <p:spPr>
          <a:xfrm>
            <a:off x="9055096" y="4464049"/>
            <a:ext cx="3448504" cy="6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0" name="Image"/>
          <p:cNvSpPr/>
          <p:nvPr>
            <p:ph type="pic" sz="half" idx="13"/>
          </p:nvPr>
        </p:nvSpPr>
        <p:spPr>
          <a:xfrm>
            <a:off x="9168010" y="4584787"/>
            <a:ext cx="6506666" cy="43434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Image"/>
          <p:cNvSpPr/>
          <p:nvPr>
            <p:ph type="pic" sz="quarter" idx="14"/>
          </p:nvPr>
        </p:nvSpPr>
        <p:spPr>
          <a:xfrm>
            <a:off x="9182100" y="-101600"/>
            <a:ext cx="3365500" cy="5003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Image"/>
          <p:cNvSpPr/>
          <p:nvPr>
            <p:ph type="pic" idx="15"/>
          </p:nvPr>
        </p:nvSpPr>
        <p:spPr>
          <a:xfrm>
            <a:off x="-800100" y="469900"/>
            <a:ext cx="11049000" cy="8053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71500" y="1968500"/>
            <a:ext cx="11868107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268200" y="9199778"/>
            <a:ext cx="312015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>
              <a:defRPr sz="14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dell1.jpg" descr="dell1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1250" t="0" r="31250" b="0"/>
          <a:stretch>
            <a:fillRect/>
          </a:stretch>
        </p:blipFill>
        <p:spPr>
          <a:xfrm>
            <a:off x="6502399" y="0"/>
            <a:ext cx="6502402" cy="9753600"/>
          </a:xfrm>
          <a:prstGeom prst="rect">
            <a:avLst/>
          </a:prstGeom>
        </p:spPr>
      </p:pic>
      <p:sp>
        <p:nvSpPr>
          <p:cNvPr id="128" name="Service - Support Recommend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Service - Support Recommendation</a:t>
            </a:r>
          </a:p>
        </p:txBody>
      </p:sp>
      <p:sp>
        <p:nvSpPr>
          <p:cNvPr id="129" name="Team 13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Team 13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Other possibilities/ Additional Implementations"/>
          <p:cNvSpPr txBox="1"/>
          <p:nvPr>
            <p:ph type="title"/>
          </p:nvPr>
        </p:nvSpPr>
        <p:spPr>
          <a:xfrm>
            <a:off x="571500" y="317627"/>
            <a:ext cx="11861800" cy="1397003"/>
          </a:xfrm>
          <a:prstGeom prst="rect">
            <a:avLst/>
          </a:prstGeom>
        </p:spPr>
        <p:txBody>
          <a:bodyPr/>
          <a:lstStyle/>
          <a:p>
            <a:pPr/>
            <a:r>
              <a:t>Other possibilities/ Additional Implementations</a:t>
            </a:r>
          </a:p>
        </p:txBody>
      </p:sp>
      <p:sp>
        <p:nvSpPr>
          <p:cNvPr id="173" name="Social Medi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3463" indent="-283463" defTabSz="362204">
              <a:spcBef>
                <a:spcPts val="2600"/>
              </a:spcBef>
              <a:defRPr sz="2200"/>
            </a:pPr>
            <a:r>
              <a:t>Social Media </a:t>
            </a:r>
          </a:p>
          <a:p>
            <a:pPr lvl="2" marL="850391" indent="-283463" defTabSz="362204">
              <a:spcBef>
                <a:spcPts val="2600"/>
              </a:spcBef>
              <a:defRPr sz="2200"/>
            </a:pPr>
            <a:r>
              <a:t>Twitter feed</a:t>
            </a:r>
          </a:p>
          <a:p>
            <a:pPr lvl="2" marL="850391" indent="-283463" defTabSz="362204">
              <a:spcBef>
                <a:spcPts val="2600"/>
              </a:spcBef>
              <a:defRPr sz="2200"/>
            </a:pPr>
            <a:r>
              <a:t>LinkedIn Profile</a:t>
            </a:r>
          </a:p>
          <a:p>
            <a:pPr lvl="2" marL="850391" indent="-283463" defTabSz="362204">
              <a:spcBef>
                <a:spcPts val="2600"/>
              </a:spcBef>
              <a:defRPr sz="2200"/>
            </a:pPr>
            <a:r>
              <a:t>Instagram, Facebook etc </a:t>
            </a:r>
          </a:p>
          <a:p>
            <a:pPr marL="283463" indent="-283463" defTabSz="362204">
              <a:spcBef>
                <a:spcPts val="2600"/>
              </a:spcBef>
              <a:defRPr sz="2200"/>
            </a:pPr>
            <a:r>
              <a:t>Device diagnosis </a:t>
            </a:r>
          </a:p>
          <a:p>
            <a:pPr lvl="2" marL="850391" indent="-283463" defTabSz="362204">
              <a:spcBef>
                <a:spcPts val="2600"/>
              </a:spcBef>
              <a:defRPr sz="2200"/>
            </a:pPr>
            <a:r>
              <a:t>Out of storage </a:t>
            </a:r>
          </a:p>
          <a:p>
            <a:pPr lvl="2" marL="850391" indent="-283463" defTabSz="362204">
              <a:spcBef>
                <a:spcPts val="2600"/>
              </a:spcBef>
              <a:defRPr sz="2200"/>
            </a:pPr>
            <a:r>
              <a:t>CPU data </a:t>
            </a:r>
          </a:p>
          <a:p>
            <a:pPr lvl="2" marL="850391" indent="-283463" defTabSz="362204">
              <a:spcBef>
                <a:spcPts val="2600"/>
              </a:spcBef>
              <a:defRPr sz="2200"/>
            </a:pPr>
            <a:r>
              <a:t>Battery health </a:t>
            </a:r>
          </a:p>
          <a:p>
            <a:pPr lvl="2" marL="850391" indent="-283463" defTabSz="362204">
              <a:spcBef>
                <a:spcPts val="2600"/>
              </a:spcBef>
              <a:defRPr sz="2200"/>
            </a:pPr>
            <a:r>
              <a:t>Software issues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Quote Bubble"/>
          <p:cNvSpPr/>
          <p:nvPr/>
        </p:nvSpPr>
        <p:spPr>
          <a:xfrm>
            <a:off x="2954932" y="2805757"/>
            <a:ext cx="7094985" cy="3109120"/>
          </a:xfrm>
          <a:prstGeom prst="wedgeEllipseCallout">
            <a:avLst>
              <a:gd name="adj1" fmla="val -49633"/>
              <a:gd name="adj2" fmla="val 63391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6" name="THANK YOU…"/>
          <p:cNvSpPr txBox="1"/>
          <p:nvPr>
            <p:ph type="title"/>
          </p:nvPr>
        </p:nvSpPr>
        <p:spPr>
          <a:xfrm>
            <a:off x="727620" y="2628900"/>
            <a:ext cx="11861801" cy="3175000"/>
          </a:xfrm>
          <a:prstGeom prst="rect">
            <a:avLst/>
          </a:prstGeom>
        </p:spPr>
        <p:txBody>
          <a:bodyPr/>
          <a:lstStyle/>
          <a:p>
            <a:pPr algn="ctr">
              <a:defRPr b="1">
                <a:latin typeface="+mn-lt"/>
                <a:ea typeface="+mn-ea"/>
                <a:cs typeface="+mn-cs"/>
                <a:sym typeface="Helvetica Neue"/>
              </a:defRPr>
            </a:pPr>
            <a:r>
              <a:t>THANK YOU</a:t>
            </a:r>
          </a:p>
          <a:p>
            <a:pPr algn="ctr"/>
            <a:r>
              <a:t>ANY QUESTIONS?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dell2.png" descr="dell2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502400" y="1625600"/>
            <a:ext cx="6502400" cy="6502400"/>
          </a:xfrm>
          <a:prstGeom prst="rect">
            <a:avLst/>
          </a:prstGeom>
        </p:spPr>
      </p:pic>
      <p:sp>
        <p:nvSpPr>
          <p:cNvPr id="132" name="Meet Alice  A DELL custom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Meet Alice </a:t>
            </a:r>
            <a:br/>
            <a:r>
              <a:rPr i="1"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rPr>
              <a:t>A DELL customer</a:t>
            </a:r>
          </a:p>
        </p:txBody>
      </p:sp>
      <p:sp>
        <p:nvSpPr>
          <p:cNvPr id="133" name="Age - 24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 - 24</a:t>
            </a:r>
          </a:p>
          <a:p>
            <a:pPr/>
            <a:r>
              <a:t>Gender - Female</a:t>
            </a:r>
          </a:p>
          <a:p>
            <a:pPr/>
            <a:r>
              <a:t>Working Professional</a:t>
            </a:r>
          </a:p>
          <a:p>
            <a:pPr/>
            <a:r>
              <a:t>Travelling Enthusiast </a:t>
            </a:r>
          </a:p>
          <a:p>
            <a:pPr/>
            <a:r>
              <a:t>Interested in photography </a:t>
            </a:r>
          </a:p>
          <a:p>
            <a:pPr/>
            <a:r>
              <a:t>Owns a Dell laptop and CPU</a:t>
            </a:r>
          </a:p>
          <a:p>
            <a:pPr/>
            <a:r>
              <a:t>We have access to her browsing history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Hackathon_Demo.mp4" descr="Hackathon_Demo.mp4"/>
          <p:cNvPicPr>
            <a:picLocks noChangeAspect="0"/>
          </p:cNvPicPr>
          <p:nvPr>
            <p:ph type="pic" idx="13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2" y="-314712"/>
            <a:ext cx="13004803" cy="7315201"/>
          </a:xfrm>
          <a:prstGeom prst="rect">
            <a:avLst/>
          </a:prstGeom>
        </p:spPr>
      </p:pic>
      <p:sp>
        <p:nvSpPr>
          <p:cNvPr id="136" name="DEM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  <p:sp>
        <p:nvSpPr>
          <p:cNvPr id="137" name="Recommendation System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Recommendation System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33299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hotoDirector &amp; PowerDirec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PhotoDirector &amp; PowerDirector </a:t>
            </a:r>
          </a:p>
        </p:txBody>
      </p:sp>
      <p:sp>
        <p:nvSpPr>
          <p:cNvPr id="140" name="Photo and Video editing software recommended by DELL services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Photo and Video editing software recommended by DELL services. </a:t>
            </a:r>
          </a:p>
          <a:p>
            <a:pPr/>
            <a:r>
              <a:t>Alice purchased a video camera. So, we suggest our video editing software.</a:t>
            </a:r>
          </a:p>
        </p:txBody>
      </p:sp>
      <p:pic>
        <p:nvPicPr>
          <p:cNvPr id="141" name="dell4.png" descr="dell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24850" y="5175977"/>
            <a:ext cx="2857500" cy="2857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dell3.png" descr="dell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24850" y="1774758"/>
            <a:ext cx="2857500" cy="2857502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Rectangle"/>
          <p:cNvSpPr/>
          <p:nvPr/>
        </p:nvSpPr>
        <p:spPr>
          <a:xfrm>
            <a:off x="433515" y="6899479"/>
            <a:ext cx="6966289" cy="622262"/>
          </a:xfrm>
          <a:prstGeom prst="rect">
            <a:avLst/>
          </a:prstGeom>
          <a:solidFill>
            <a:srgbClr val="00549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4" name="Got a new camera!? Here is a video editing software for you."/>
          <p:cNvSpPr txBox="1"/>
          <p:nvPr/>
        </p:nvSpPr>
        <p:spPr>
          <a:xfrm>
            <a:off x="449981" y="6833177"/>
            <a:ext cx="6933358" cy="551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39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Got a new camera!? Here is a video editing software for you.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dell6.jpg" descr="dell6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59011" b="0"/>
          <a:stretch>
            <a:fillRect/>
          </a:stretch>
        </p:blipFill>
        <p:spPr>
          <a:xfrm>
            <a:off x="-105841" y="-50008"/>
            <a:ext cx="6077988" cy="9853512"/>
          </a:xfrm>
          <a:prstGeom prst="rect">
            <a:avLst/>
          </a:prstGeom>
        </p:spPr>
      </p:pic>
      <p:sp>
        <p:nvSpPr>
          <p:cNvPr id="147" name="McAfee® Antivirus"/>
          <p:cNvSpPr txBox="1"/>
          <p:nvPr>
            <p:ph type="title"/>
          </p:nvPr>
        </p:nvSpPr>
        <p:spPr>
          <a:xfrm>
            <a:off x="7213600" y="596900"/>
            <a:ext cx="5080000" cy="1397000"/>
          </a:xfrm>
          <a:prstGeom prst="rect">
            <a:avLst/>
          </a:prstGeom>
        </p:spPr>
        <p:txBody>
          <a:bodyPr/>
          <a:lstStyle/>
          <a:p>
            <a:pPr/>
            <a:r>
              <a:t>McAfee® Antivirus</a:t>
            </a:r>
          </a:p>
        </p:txBody>
      </p:sp>
      <p:sp>
        <p:nvSpPr>
          <p:cNvPr id="148" name="Shields devices from threats.…"/>
          <p:cNvSpPr txBox="1"/>
          <p:nvPr>
            <p:ph type="body" sz="half" idx="1"/>
          </p:nvPr>
        </p:nvSpPr>
        <p:spPr>
          <a:xfrm>
            <a:off x="7213599" y="2489200"/>
            <a:ext cx="5186216" cy="6667500"/>
          </a:xfrm>
          <a:prstGeom prst="rect">
            <a:avLst/>
          </a:prstGeom>
        </p:spPr>
        <p:txBody>
          <a:bodyPr/>
          <a:lstStyle/>
          <a:p>
            <a:pPr/>
            <a:r>
              <a:t>Shields devices from threats.</a:t>
            </a:r>
          </a:p>
          <a:p>
            <a:pPr/>
            <a:r>
              <a:t>Projects upto any 3 devices - PCs, Smartphones or tablets with one subscription. </a:t>
            </a:r>
          </a:p>
          <a:p>
            <a:pPr/>
            <a:r>
              <a:t>Alice accessed malicious URLs , so we recommend her to subscribe to McAfee® antivirus. </a:t>
            </a:r>
          </a:p>
        </p:txBody>
      </p:sp>
      <p:sp>
        <p:nvSpPr>
          <p:cNvPr id="149" name="Rectangle"/>
          <p:cNvSpPr/>
          <p:nvPr/>
        </p:nvSpPr>
        <p:spPr>
          <a:xfrm>
            <a:off x="6125938" y="7711350"/>
            <a:ext cx="6843988" cy="622262"/>
          </a:xfrm>
          <a:prstGeom prst="rect">
            <a:avLst/>
          </a:prstGeom>
          <a:solidFill>
            <a:srgbClr val="00549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0" name="We see that you have browsed through malicious websites!  Here is an Antivirus to keep your device secure and protected."/>
          <p:cNvSpPr txBox="1"/>
          <p:nvPr/>
        </p:nvSpPr>
        <p:spPr>
          <a:xfrm>
            <a:off x="6171080" y="7717513"/>
            <a:ext cx="6753703" cy="609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2000"/>
              </a:lnSpc>
              <a:defRPr sz="1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We see that you have browsed through malicious websites! </a:t>
            </a:r>
            <a:br/>
            <a:r>
              <a:t>Here is an Antivirus to keep your device secure and protected.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2402633" y="8520214"/>
            <a:ext cx="6966288" cy="622262"/>
          </a:xfrm>
          <a:prstGeom prst="rect">
            <a:avLst/>
          </a:prstGeom>
          <a:solidFill>
            <a:srgbClr val="00549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53" name="safeconnect.jpg" descr="safeconnect.jpg"/>
          <p:cNvPicPr>
            <a:picLocks noChangeAspect="1"/>
          </p:cNvPicPr>
          <p:nvPr/>
        </p:nvPicPr>
        <p:blipFill>
          <a:blip r:embed="rId2">
            <a:extLst/>
          </a:blip>
          <a:srcRect l="1839" t="19483" r="1839" b="25696"/>
          <a:stretch>
            <a:fillRect/>
          </a:stretch>
        </p:blipFill>
        <p:spPr>
          <a:xfrm>
            <a:off x="25597" y="28260"/>
            <a:ext cx="12953770" cy="4146974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VPN Privacy…"/>
          <p:cNvSpPr txBox="1"/>
          <p:nvPr>
            <p:ph type="body" sz="half" idx="4294967295"/>
          </p:nvPr>
        </p:nvSpPr>
        <p:spPr>
          <a:xfrm>
            <a:off x="417290" y="5546545"/>
            <a:ext cx="12170220" cy="3776315"/>
          </a:xfrm>
          <a:prstGeom prst="rect">
            <a:avLst/>
          </a:prstGeom>
        </p:spPr>
        <p:txBody>
          <a:bodyPr/>
          <a:lstStyle/>
          <a:p>
            <a:pPr marL="330200" indent="-330200">
              <a:spcBef>
                <a:spcPts val="3000"/>
              </a:spcBef>
              <a:defRPr sz="2600">
                <a:latin typeface="+mn-lt"/>
                <a:ea typeface="+mn-ea"/>
                <a:cs typeface="+mn-cs"/>
                <a:sym typeface="Helvetica Neue"/>
              </a:defRPr>
            </a:pPr>
            <a:r>
              <a:t>VPN Privacy</a:t>
            </a:r>
          </a:p>
          <a:p>
            <a:pPr marL="330200" indent="-330200">
              <a:spcBef>
                <a:spcPts val="3000"/>
              </a:spcBef>
              <a:defRPr sz="2600">
                <a:latin typeface="+mn-lt"/>
                <a:ea typeface="+mn-ea"/>
                <a:cs typeface="+mn-cs"/>
                <a:sym typeface="Helvetica Neue"/>
              </a:defRPr>
            </a:pPr>
            <a:r>
              <a:t>Maximises your invest. Keeps your connection safe and safe.</a:t>
            </a:r>
          </a:p>
          <a:p>
            <a:pPr marL="330200" indent="-330200">
              <a:spcBef>
                <a:spcPts val="3000"/>
              </a:spcBef>
              <a:defRPr sz="2600">
                <a:latin typeface="+mn-lt"/>
                <a:ea typeface="+mn-ea"/>
                <a:cs typeface="+mn-cs"/>
                <a:sym typeface="Helvetica Neue"/>
              </a:defRPr>
            </a:pPr>
            <a:r>
              <a:t>Alice has used many public wifis prone to hacking. So, we suggest her to use McAfee Safe Connect</a:t>
            </a:r>
          </a:p>
        </p:txBody>
      </p:sp>
      <p:sp>
        <p:nvSpPr>
          <p:cNvPr id="155" name="Public wifi's are unsecure and usually prone to hackers!  Consider using a pivate VPN to keep your data protected."/>
          <p:cNvSpPr txBox="1"/>
          <p:nvPr/>
        </p:nvSpPr>
        <p:spPr>
          <a:xfrm>
            <a:off x="3074267" y="8529068"/>
            <a:ext cx="5623019" cy="604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2000"/>
              </a:lnSpc>
              <a:defRPr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Public wifi's are unsecure and usually prone to hackers! </a:t>
            </a:r>
            <a:br/>
            <a:r>
              <a:t>Consider using a pivate VPN to keep your data protected.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remium support plus.jpg" descr="premium support plus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501" t="0" r="2501" b="0"/>
          <a:stretch>
            <a:fillRect/>
          </a:stretch>
        </p:blipFill>
        <p:spPr>
          <a:xfrm>
            <a:off x="6469062" y="2283842"/>
            <a:ext cx="6569009" cy="5186210"/>
          </a:xfrm>
          <a:prstGeom prst="rect">
            <a:avLst/>
          </a:prstGeom>
        </p:spPr>
      </p:pic>
      <p:sp>
        <p:nvSpPr>
          <p:cNvPr id="158" name="Rectangle"/>
          <p:cNvSpPr/>
          <p:nvPr/>
        </p:nvSpPr>
        <p:spPr>
          <a:xfrm>
            <a:off x="115427" y="7226644"/>
            <a:ext cx="6208938" cy="622262"/>
          </a:xfrm>
          <a:prstGeom prst="rect">
            <a:avLst/>
          </a:prstGeom>
          <a:solidFill>
            <a:srgbClr val="00549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9" name="Premium Support Plu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Premium Support Plus</a:t>
            </a:r>
          </a:p>
        </p:txBody>
      </p:sp>
      <p:sp>
        <p:nvSpPr>
          <p:cNvPr id="160" name="Benefits of Premium Support - Accidental damage cover - Automated PC optimisation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Benefits of Premium Support</a:t>
            </a:r>
            <a:br/>
            <a:r>
              <a:t>- Accidental damage cover</a:t>
            </a:r>
            <a:br/>
            <a:r>
              <a:t>- Automated PC optimisation</a:t>
            </a:r>
          </a:p>
          <a:p>
            <a:pPr/>
            <a:r>
              <a:t>Alice booked a flight ticket to Rome and might take her dell device with her. She better opt for dell’s premium plus service. </a:t>
            </a:r>
          </a:p>
        </p:txBody>
      </p:sp>
      <p:sp>
        <p:nvSpPr>
          <p:cNvPr id="161" name="We see that you have made plans to travel internationally!  An international warranty will keep your device protected."/>
          <p:cNvSpPr txBox="1"/>
          <p:nvPr/>
        </p:nvSpPr>
        <p:spPr>
          <a:xfrm>
            <a:off x="362424" y="7258359"/>
            <a:ext cx="5714945" cy="558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1800"/>
              </a:lnSpc>
              <a:defRPr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We see that you have made plans to travel internationally! </a:t>
            </a:r>
            <a:br/>
            <a:r>
              <a:t>An international warranty will keep your device protected.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office365.jpg" descr="office365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80327" y="1132670"/>
            <a:ext cx="6907370" cy="7010187"/>
          </a:xfrm>
          <a:prstGeom prst="rect">
            <a:avLst/>
          </a:prstGeom>
        </p:spPr>
      </p:pic>
      <p:sp>
        <p:nvSpPr>
          <p:cNvPr id="164" name="Rectangle"/>
          <p:cNvSpPr/>
          <p:nvPr/>
        </p:nvSpPr>
        <p:spPr>
          <a:xfrm>
            <a:off x="6508660" y="7968850"/>
            <a:ext cx="6434964" cy="622262"/>
          </a:xfrm>
          <a:prstGeom prst="rect">
            <a:avLst/>
          </a:prstGeom>
          <a:solidFill>
            <a:srgbClr val="00549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5" name="Office 365"/>
          <p:cNvSpPr txBox="1"/>
          <p:nvPr>
            <p:ph type="title"/>
          </p:nvPr>
        </p:nvSpPr>
        <p:spPr>
          <a:xfrm>
            <a:off x="7218398" y="619194"/>
            <a:ext cx="5080002" cy="1397003"/>
          </a:xfrm>
          <a:prstGeom prst="rect">
            <a:avLst/>
          </a:prstGeom>
        </p:spPr>
        <p:txBody>
          <a:bodyPr/>
          <a:lstStyle/>
          <a:p>
            <a:pPr/>
            <a:r>
              <a:t>Office 365</a:t>
            </a:r>
          </a:p>
        </p:txBody>
      </p:sp>
      <p:sp>
        <p:nvSpPr>
          <p:cNvPr id="166" name="Collaborate &amp; share in real time…"/>
          <p:cNvSpPr txBox="1"/>
          <p:nvPr>
            <p:ph type="body" sz="half" idx="1"/>
          </p:nvPr>
        </p:nvSpPr>
        <p:spPr>
          <a:xfrm>
            <a:off x="7218398" y="2511495"/>
            <a:ext cx="5080002" cy="6667501"/>
          </a:xfrm>
          <a:prstGeom prst="rect">
            <a:avLst/>
          </a:prstGeom>
        </p:spPr>
        <p:txBody>
          <a:bodyPr/>
          <a:lstStyle/>
          <a:p>
            <a:pPr/>
            <a:r>
              <a:t>Collaborate &amp; share in real time</a:t>
            </a:r>
          </a:p>
          <a:p>
            <a:pPr/>
            <a:r>
              <a:t>Cloud Storage</a:t>
            </a:r>
          </a:p>
          <a:p>
            <a:pPr/>
            <a:r>
              <a:t>Portable</a:t>
            </a:r>
          </a:p>
          <a:p>
            <a:pPr/>
            <a:r>
              <a:t>Tech support</a:t>
            </a:r>
          </a:p>
          <a:p>
            <a:pPr/>
            <a:r>
              <a:t>Automatic backups</a:t>
            </a:r>
          </a:p>
          <a:p>
            <a:pPr/>
            <a:r>
              <a:t>Premium security </a:t>
            </a:r>
          </a:p>
        </p:txBody>
      </p:sp>
      <p:sp>
        <p:nvSpPr>
          <p:cNvPr id="167" name="Stay connected to your devices through Office 365 cloud services."/>
          <p:cNvSpPr txBox="1"/>
          <p:nvPr/>
        </p:nvSpPr>
        <p:spPr>
          <a:xfrm>
            <a:off x="6540917" y="7914203"/>
            <a:ext cx="6434963" cy="502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3500"/>
              </a:lnSpc>
              <a:defRPr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Stay connected to your devices through Office 365 cloud services.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WhatsApp Image 2019-10-21 at 6.05.59 PM.jpeg" descr="WhatsApp Image 2019-10-21 at 6.05.59 PM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631" t="0" r="2631" b="1009"/>
          <a:stretch>
            <a:fillRect/>
          </a:stretch>
        </p:blipFill>
        <p:spPr>
          <a:xfrm>
            <a:off x="0" y="1600491"/>
            <a:ext cx="13004800" cy="8153110"/>
          </a:xfrm>
          <a:prstGeom prst="rect">
            <a:avLst/>
          </a:prstGeom>
        </p:spPr>
      </p:pic>
      <p:sp>
        <p:nvSpPr>
          <p:cNvPr id="170" name="Architectural Diagram"/>
          <p:cNvSpPr txBox="1"/>
          <p:nvPr>
            <p:ph type="title" idx="4294967295"/>
          </p:nvPr>
        </p:nvSpPr>
        <p:spPr>
          <a:xfrm>
            <a:off x="3526271" y="485281"/>
            <a:ext cx="5952257" cy="1397003"/>
          </a:xfrm>
          <a:prstGeom prst="rect">
            <a:avLst/>
          </a:prstGeom>
        </p:spPr>
        <p:txBody>
          <a:bodyPr anchor="ctr"/>
          <a:lstStyle>
            <a:lvl1pPr algn="ctr">
              <a:defRPr sz="4400"/>
            </a:lvl1pPr>
          </a:lstStyle>
          <a:p>
            <a:pPr/>
            <a:r>
              <a:t>Architectural Diagram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